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7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9" r:id="rId29"/>
    <p:sldId id="327" r:id="rId30"/>
    <p:sldId id="328" r:id="rId31"/>
    <p:sldId id="326" r:id="rId32"/>
    <p:sldId id="330" r:id="rId33"/>
    <p:sldId id="331" r:id="rId34"/>
    <p:sldId id="332" r:id="rId35"/>
    <p:sldId id="298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Roboto Light" panose="020B0604020202020204" charset="0"/>
      <p:regular r:id="rId51"/>
      <p:italic r:id="rId52"/>
    </p:embeddedFont>
  </p:embeddedFontLst>
  <p:custDataLst>
    <p:tags r:id="rId5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  <p14:sldId id="322"/>
            <p14:sldId id="323"/>
          </p14:sldIdLst>
        </p14:section>
        <p14:section name="Sampling for Logistic Regression" id="{671D8390-4878-46DE-AF21-646EB788C35B}">
          <p14:sldIdLst>
            <p14:sldId id="324"/>
            <p14:sldId id="325"/>
            <p14:sldId id="329"/>
            <p14:sldId id="327"/>
          </p14:sldIdLst>
        </p14:section>
        <p14:section name="WKM-SVM" id="{875A5314-A8A3-4BBE-8AC9-82D4C315228D}">
          <p14:sldIdLst>
            <p14:sldId id="328"/>
            <p14:sldId id="326"/>
            <p14:sldId id="330"/>
            <p14:sldId id="331"/>
          </p14:sldIdLst>
        </p14:section>
        <p14:section name="Conclusion" id="{58EDE193-070D-47FB-9F3A-90C760D1E494}">
          <p14:sldIdLst>
            <p14:sldId id="332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719" autoAdjust="0"/>
  </p:normalViewPr>
  <p:slideViewPr>
    <p:cSldViewPr>
      <p:cViewPr>
        <p:scale>
          <a:sx n="125" d="100"/>
          <a:sy n="125" d="100"/>
        </p:scale>
        <p:origin x="51" y="281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27.11.2018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58.png"/><Relationship Id="rId12" Type="http://schemas.openxmlformats.org/officeDocument/2006/relationships/image" Target="../media/image8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11" Type="http://schemas.openxmlformats.org/officeDocument/2006/relationships/image" Target="../media/image79.png"/><Relationship Id="rId5" Type="http://schemas.openxmlformats.org/officeDocument/2006/relationships/image" Target="../media/image48.png"/><Relationship Id="rId10" Type="http://schemas.openxmlformats.org/officeDocument/2006/relationships/image" Target="../media/image68.sv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EC548-15F4-4DD3-9D8B-397738561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65" y="1545394"/>
            <a:ext cx="3767211" cy="3767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3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Inexpensive, noisy steps</a:t>
                </a: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choose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s. t.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latin typeface="Roboto Light" panose="020B0604020202020204" charset="0"/>
                    <a:ea typeface="Roboto Light" panose="020B0604020202020204" charset="0"/>
                  </a:rPr>
                  <a:t>Batch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Expensive, reliable steps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blipFill>
                <a:blip r:embed="rId4"/>
                <a:stretch>
                  <a:fillRect l="-2045" r="-1850" b="-3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047C49-E3AA-4B94-99B2-0E29CB4696C1}"/>
              </a:ext>
            </a:extLst>
          </p:cNvPr>
          <p:cNvGrpSpPr/>
          <p:nvPr/>
        </p:nvGrpSpPr>
        <p:grpSpPr>
          <a:xfrm>
            <a:off x="11463714" y="2492896"/>
            <a:ext cx="536942" cy="2016224"/>
            <a:chOff x="11463714" y="2492896"/>
            <a:chExt cx="536942" cy="201622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780D8AD-E2A4-4751-B26B-5C53536CE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271" y="2492896"/>
              <a:ext cx="0" cy="20162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/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approximate by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B8126A0-180B-4390-A1F9-47C562A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2078851"/>
            <a:ext cx="3240359" cy="27002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436A0A-71A9-47CF-8EF6-34BFF584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9" y="2078850"/>
            <a:ext cx="3240358" cy="270029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DC772B-D055-4DE4-9A08-F150C6079FFB}"/>
              </a:ext>
            </a:extLst>
          </p:cNvPr>
          <p:cNvGrpSpPr/>
          <p:nvPr/>
        </p:nvGrpSpPr>
        <p:grpSpPr>
          <a:xfrm>
            <a:off x="5190025" y="3789040"/>
            <a:ext cx="5926750" cy="2189830"/>
            <a:chOff x="5087888" y="3789040"/>
            <a:chExt cx="5926750" cy="21898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/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Var</m:t>
                                    </m:r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𝒮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3304AA-6EE7-425A-966C-9158B1A9254A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4221088"/>
              <a:ext cx="5926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092144-1DD2-4EE7-A1B2-AA992A86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7" y="1744682"/>
            <a:ext cx="9829425" cy="341251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2445AF-48C4-4658-BC7B-1AD3B89AF3DF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a multi-class Logistic Regression task</a:t>
            </a:r>
          </a:p>
        </p:txBody>
      </p:sp>
    </p:spTree>
    <p:extLst>
      <p:ext uri="{BB962C8B-B14F-4D97-AF65-F5344CB8AC3E}">
        <p14:creationId xmlns:p14="http://schemas.microsoft.com/office/powerpoint/2010/main" val="280799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010749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40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 </a:t>
            </a:r>
            <a:r>
              <a:rPr lang="en-US" sz="1800" dirty="0"/>
              <a:t>(</a:t>
            </a:r>
            <a:r>
              <a:rPr lang="en-US" sz="1800" b="1" dirty="0"/>
              <a:t>O</a:t>
            </a:r>
            <a:r>
              <a:rPr lang="en-US" sz="1800" dirty="0"/>
              <a:t>ptimal </a:t>
            </a:r>
            <a:r>
              <a:rPr lang="en-US" sz="1800" b="1" dirty="0"/>
              <a:t>S</a:t>
            </a:r>
            <a:r>
              <a:rPr lang="en-US" sz="1800" dirty="0"/>
              <a:t>ubsampling </a:t>
            </a:r>
            <a:r>
              <a:rPr lang="en-US" sz="1800" b="1" dirty="0"/>
              <a:t>M</a:t>
            </a:r>
            <a:r>
              <a:rPr lang="en-US" sz="1800" dirty="0"/>
              <a:t>otivated by the </a:t>
            </a:r>
            <a:r>
              <a:rPr lang="en-US" sz="1800" b="1" dirty="0"/>
              <a:t>A</a:t>
            </a:r>
            <a:r>
              <a:rPr lang="en-US" sz="1800" dirty="0"/>
              <a:t>-Optimality </a:t>
            </a:r>
            <a:r>
              <a:rPr lang="en-US" sz="1800" b="1" dirty="0"/>
              <a:t>C</a:t>
            </a:r>
            <a:r>
              <a:rPr lang="en-US" sz="1800" dirty="0"/>
              <a:t>riterion)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A9B07-C755-4722-B559-D1A03E5D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6791591-79F2-4BBA-84A2-F85D60C1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5FE0E41-FC9F-42A4-ACC1-2879B0D2E7BD}"/>
              </a:ext>
            </a:extLst>
          </p:cNvPr>
          <p:cNvSpPr txBox="1"/>
          <p:nvPr/>
        </p:nvSpPr>
        <p:spPr>
          <a:xfrm>
            <a:off x="5807968" y="1772816"/>
            <a:ext cx="583264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Not all datapoints equally important.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807493D-143E-42EE-97C4-A0EA41AEEFA7}"/>
              </a:ext>
            </a:extLst>
          </p:cNvPr>
          <p:cNvGrpSpPr/>
          <p:nvPr/>
        </p:nvGrpSpPr>
        <p:grpSpPr>
          <a:xfrm>
            <a:off x="6312024" y="2708920"/>
            <a:ext cx="4968552" cy="2306856"/>
            <a:chOff x="6312024" y="2708920"/>
            <a:chExt cx="4968552" cy="23068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/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latin typeface="Roboto Light" panose="020B0604020202020204" charset="0"/>
                      <a:ea typeface="Roboto Light" panose="020B0604020202020204" charset="0"/>
                    </a:rPr>
                    <a:t>Weight datapoints to minimize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blipFill>
                  <a:blip r:embed="rId6"/>
                  <a:stretch>
                    <a:fillRect l="-2454" r="-13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/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de-DE" sz="4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4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</p:spPr>
            <p:txBody>
              <a:bodyPr anchor="ctr"/>
              <a:lstStyle/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uniformly. Obtain pilot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Weight datapoints: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Obtain final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Outline of the method</a:t>
            </a:r>
            <a:endParaRPr lang="en-US" sz="2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875978-9EA7-4F3F-A765-B074E93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824" y="3338815"/>
            <a:ext cx="5033703" cy="10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84B8B-3180-4C56-A180-6C47654B5FB1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two Logistic Regression tasks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CB195E-65F0-4497-B7DF-2A6D362C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2" y="2057156"/>
            <a:ext cx="10200456" cy="33880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FC6CE9-C516-4855-A3F3-1F0F8422A25A}"/>
              </a:ext>
            </a:extLst>
          </p:cNvPr>
          <p:cNvSpPr txBox="1"/>
          <p:nvPr/>
        </p:nvSpPr>
        <p:spPr>
          <a:xfrm>
            <a:off x="1981200" y="1392441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Balanced dataset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BC551C-2767-454E-B1F8-00FC7A015EBD}"/>
              </a:ext>
            </a:extLst>
          </p:cNvPr>
          <p:cNvSpPr txBox="1"/>
          <p:nvPr/>
        </p:nvSpPr>
        <p:spPr>
          <a:xfrm>
            <a:off x="6141855" y="1392441"/>
            <a:ext cx="49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Imbalanced dataset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(95% positive)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OSMAC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98348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6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430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KM-SVM 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2B2F55B-8207-4E9B-9304-48FB46C5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D143098-E2C8-4AEC-9DE0-75B6A560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492" y="126876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/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Just run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-means on each class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before training.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blipFill>
                <a:blip r:embed="rId7"/>
                <a:stretch>
                  <a:fillRect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16A9F061-72F4-40A8-8792-4F00E4257083}"/>
              </a:ext>
            </a:extLst>
          </p:cNvPr>
          <p:cNvSpPr txBox="1"/>
          <p:nvPr/>
        </p:nvSpPr>
        <p:spPr>
          <a:xfrm>
            <a:off x="5807968" y="3717032"/>
            <a:ext cx="58326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be applied to SVMs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and other classifiers.</a:t>
            </a:r>
          </a:p>
        </p:txBody>
      </p:sp>
    </p:spTree>
    <p:extLst>
      <p:ext uri="{BB962C8B-B14F-4D97-AF65-F5344CB8AC3E}">
        <p14:creationId xmlns:p14="http://schemas.microsoft.com/office/powerpoint/2010/main" val="3393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WKM-SVM </a:t>
                </a:r>
                <a:r>
                  <a:rPr lang="en-US" sz="2400" i="1" dirty="0"/>
                  <a:t>(Weighted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4B2C40-17DB-4443-A334-B108BA8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69285"/>
            <a:ext cx="4756113" cy="43680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682FBC-7A42-488B-A62B-C3A2B35E1E1C}"/>
              </a:ext>
            </a:extLst>
          </p:cNvPr>
          <p:cNvSpPr txBox="1"/>
          <p:nvPr/>
        </p:nvSpPr>
        <p:spPr>
          <a:xfrm>
            <a:off x="841208" y="1089226"/>
            <a:ext cx="475252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KM-SVM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D38368B-3A67-4AF0-A6B7-255EBB26075C}"/>
              </a:ext>
            </a:extLst>
          </p:cNvPr>
          <p:cNvGrpSpPr/>
          <p:nvPr/>
        </p:nvGrpSpPr>
        <p:grpSpPr>
          <a:xfrm>
            <a:off x="6042123" y="1105967"/>
            <a:ext cx="5736220" cy="5131345"/>
            <a:chOff x="6042123" y="1105967"/>
            <a:chExt cx="5736220" cy="513134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F28DC76-1256-4E52-A912-DFDFE11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048" y="1869285"/>
              <a:ext cx="4764370" cy="436802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882CA54-B98E-4BFC-B7FD-44CF06B63D8F}"/>
                </a:ext>
              </a:extLst>
            </p:cNvPr>
            <p:cNvSpPr txBox="1"/>
            <p:nvPr/>
          </p:nvSpPr>
          <p:spPr>
            <a:xfrm>
              <a:off x="6042123" y="1105967"/>
              <a:ext cx="573622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Roboto Light" panose="020B0604020202020204" charset="0"/>
                  <a:ea typeface="Roboto Light" panose="020B0604020202020204" charset="0"/>
                </a:rPr>
                <a:t>WKM-SVM: </a:t>
              </a:r>
              <a:r>
                <a:rPr lang="en-US" sz="2400" dirty="0">
                  <a:latin typeface="Roboto Light" panose="020B0604020202020204" charset="0"/>
                  <a:ea typeface="Roboto Light" panose="020B0604020202020204" charset="0"/>
                </a:rPr>
                <a:t>weight clusters by their size</a:t>
              </a:r>
              <a:endParaRPr lang="en-US" sz="2800" dirty="0"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WKM-SVM: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CD0509-B961-41BC-B135-030EE79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6" y="1628469"/>
            <a:ext cx="10610787" cy="33847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51D10B-69B2-46C0-BC65-A368274EC399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the </a:t>
            </a:r>
            <a:r>
              <a:rPr lang="en-US" sz="1400" dirty="0">
                <a:latin typeface="Consolas" panose="020B0609020204030204" pitchFamily="49" charset="0"/>
                <a:ea typeface="Roboto Light" panose="020B0604020202020204" charset="0"/>
              </a:rPr>
              <a:t>PimaIndiansDiabetes2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/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w</a:t>
                </a:r>
                <a:r>
                  <a:rPr lang="en-US" sz="2400" b="0" dirty="0">
                    <a:latin typeface="Roboto Light" panose="020B0604020202020204" charset="0"/>
                    <a:ea typeface="Roboto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blipFill>
                <a:blip r:embed="rId3"/>
                <a:stretch>
                  <a:fillRect l="-12917" t="-2326" b="-209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3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A33D524-08FE-40A8-AF03-ADF292494394}"/>
              </a:ext>
            </a:extLst>
          </p:cNvPr>
          <p:cNvSpPr txBox="1">
            <a:spLocks/>
          </p:cNvSpPr>
          <p:nvPr/>
        </p:nvSpPr>
        <p:spPr>
          <a:xfrm>
            <a:off x="838200" y="1124744"/>
            <a:ext cx="10515600" cy="49685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Hyperparameter Optimization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FABOLAS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Learning Curve Extrapolation</a:t>
            </a:r>
          </a:p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Optimizing Training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Bag of Little Bootstraps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Sample Size Selection for Gradient Descent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OSMAC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WKM-SVM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ECB02-22E3-466B-AFD9-397DF0C4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230" y="1786437"/>
            <a:ext cx="2389956" cy="1194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07752E-72FA-413D-A93E-CE290F941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1962" b="8787"/>
          <a:stretch/>
        </p:blipFill>
        <p:spPr>
          <a:xfrm>
            <a:off x="9547179" y="1786437"/>
            <a:ext cx="1804661" cy="11949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3A508E-435F-4101-B0F8-04F72C1583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17" r="5991" b="-1454"/>
          <a:stretch/>
        </p:blipFill>
        <p:spPr>
          <a:xfrm>
            <a:off x="6960096" y="3548725"/>
            <a:ext cx="2016224" cy="8025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50EB6C-A3D3-45B6-9D31-63BDFE334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846" y="3481960"/>
            <a:ext cx="1123323" cy="9361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A1A2FD-0CD0-4E8D-8F26-B3128FE13E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6120" y="4653136"/>
            <a:ext cx="1584176" cy="15841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6FD672A-060E-47F9-AF01-583178C671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7420" y="465313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964</Words>
  <Application>Microsoft Office PowerPoint</Application>
  <PresentationFormat>Breitbild</PresentationFormat>
  <Paragraphs>256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Calibri</vt:lpstr>
      <vt:lpstr>Cambria Math</vt:lpstr>
      <vt:lpstr>Consolas</vt:lpstr>
      <vt:lpstr>Century Gothic</vt:lpstr>
      <vt:lpstr>Roboto Light</vt:lpstr>
      <vt:lpstr>Arial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Sample Size Selection for Gradient Descent</vt:lpstr>
      <vt:lpstr>Sample Size Selection: Evaluation</vt:lpstr>
      <vt:lpstr>Optimizing Training: 4 approaches</vt:lpstr>
      <vt:lpstr>OSMAC (Optimal Subsampling Motivated by the A-Optimality Criterion)</vt:lpstr>
      <vt:lpstr>OSMAC: Outline of the method</vt:lpstr>
      <vt:lpstr>OSMAC: Evaluation</vt:lpstr>
      <vt:lpstr>Optimizing Training: 4 approaches</vt:lpstr>
      <vt:lpstr>KM-SVM (k-means SVM)</vt:lpstr>
      <vt:lpstr>WKM-SVM (Weighted k-means SVM)</vt:lpstr>
      <vt:lpstr>WKM-SVM: Evaluation</vt:lpstr>
      <vt:lpstr>Recap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454</cp:revision>
  <dcterms:created xsi:type="dcterms:W3CDTF">2017-10-24T09:36:18Z</dcterms:created>
  <dcterms:modified xsi:type="dcterms:W3CDTF">2018-11-27T22:48:41Z</dcterms:modified>
</cp:coreProperties>
</file>